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notesMasterIdLst>
    <p:notesMasterId r:id="rId17"/>
  </p:notesMasterIdLst>
  <p:handoutMasterIdLst>
    <p:handoutMasterId r:id="rId18"/>
  </p:handoutMasterIdLst>
  <p:sldIdLst>
    <p:sldId id="723" r:id="rId2"/>
    <p:sldId id="697" r:id="rId3"/>
    <p:sldId id="735" r:id="rId4"/>
    <p:sldId id="744" r:id="rId5"/>
    <p:sldId id="725" r:id="rId6"/>
    <p:sldId id="729" r:id="rId7"/>
    <p:sldId id="727" r:id="rId8"/>
    <p:sldId id="730" r:id="rId9"/>
    <p:sldId id="732" r:id="rId10"/>
    <p:sldId id="738" r:id="rId11"/>
    <p:sldId id="745" r:id="rId12"/>
    <p:sldId id="737" r:id="rId13"/>
    <p:sldId id="724" r:id="rId14"/>
    <p:sldId id="743" r:id="rId15"/>
    <p:sldId id="741" r:id="rId16"/>
  </p:sldIdLst>
  <p:sldSz cx="9144000" cy="6858000" type="screen4x3"/>
  <p:notesSz cx="6669088" cy="99187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FF99"/>
    <a:srgbClr val="D0E0CE"/>
    <a:srgbClr val="B6B8A2"/>
    <a:srgbClr val="A5C3A1"/>
    <a:srgbClr val="345C8C"/>
    <a:srgbClr val="E8F0EA"/>
    <a:srgbClr val="CDE0E8"/>
    <a:srgbClr val="22639E"/>
    <a:srgbClr val="464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Μεσαίο στυλ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Μεσαίο στυλ 2 - Έμφασ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Μεσαίο στυλ 2 - Έμφαση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Μεσαίο στυλ 2 - Έμφαση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14" autoAdjust="0"/>
    <p:restoredTop sz="97011" autoAdjust="0"/>
  </p:normalViewPr>
  <p:slideViewPr>
    <p:cSldViewPr>
      <p:cViewPr varScale="1">
        <p:scale>
          <a:sx n="86" d="100"/>
          <a:sy n="86" d="100"/>
        </p:scale>
        <p:origin x="11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144"/>
    </p:cViewPr>
  </p:sorterViewPr>
  <p:notesViewPr>
    <p:cSldViewPr>
      <p:cViewPr varScale="1">
        <p:scale>
          <a:sx n="76" d="100"/>
          <a:sy n="76" d="100"/>
        </p:scale>
        <p:origin x="-2166" y="-84"/>
      </p:cViewPr>
      <p:guideLst>
        <p:guide orient="horz" pos="3124"/>
        <p:guide pos="210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665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90" tIns="45345" rIns="90690" bIns="4534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866" y="0"/>
            <a:ext cx="2890665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90" tIns="45345" rIns="90690" bIns="4534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AE19BA0-8BA4-4A6E-8C01-878FFBF56B29}" type="datetimeFigureOut">
              <a:rPr lang="el-GR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0703"/>
            <a:ext cx="2890665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90" tIns="45345" rIns="90690" bIns="4534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866" y="9420703"/>
            <a:ext cx="2890665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90" tIns="45345" rIns="90690" bIns="4534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0D013F4-39C7-4484-8150-106EF8C0D83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4058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6412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776866" y="0"/>
            <a:ext cx="2890665" cy="496412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9296A960-23F5-498B-AEFC-2F2FECC8762D}" type="datetimeFigureOut">
              <a:rPr lang="el-GR"/>
              <a:pPr>
                <a:defRPr/>
              </a:pPr>
              <a:t>3/4/2016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4538"/>
            <a:ext cx="4957762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90" tIns="45345" rIns="90690" bIns="45345" rtlCol="0" anchor="ctr"/>
          <a:lstStyle/>
          <a:p>
            <a:pPr lvl="0"/>
            <a:endParaRPr lang="el-GR" noProof="0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66598" y="4711940"/>
            <a:ext cx="5335893" cy="4462939"/>
          </a:xfrm>
          <a:prstGeom prst="rect">
            <a:avLst/>
          </a:prstGeom>
        </p:spPr>
        <p:txBody>
          <a:bodyPr vert="horz" lIns="90690" tIns="45345" rIns="90690" bIns="45345" rtlCol="0">
            <a:normAutofit/>
          </a:bodyPr>
          <a:lstStyle/>
          <a:p>
            <a:pPr lvl="0"/>
            <a:r>
              <a:rPr lang="el-GR" noProof="0" dirty="0" err="1" smtClean="0"/>
              <a:t>Kλικ</a:t>
            </a:r>
            <a:r>
              <a:rPr lang="el-GR" noProof="0" dirty="0" smtClean="0"/>
              <a:t> για επεξεργασία των στυλ του υποδείγματος</a:t>
            </a:r>
          </a:p>
          <a:p>
            <a:pPr lvl="1"/>
            <a:r>
              <a:rPr lang="el-GR" noProof="0" dirty="0" smtClean="0"/>
              <a:t>Δεύτερου επιπέδου</a:t>
            </a:r>
          </a:p>
          <a:p>
            <a:pPr lvl="2"/>
            <a:r>
              <a:rPr lang="el-GR" noProof="0" dirty="0" smtClean="0"/>
              <a:t>Τρίτου επιπέδου</a:t>
            </a:r>
          </a:p>
          <a:p>
            <a:pPr lvl="3"/>
            <a:r>
              <a:rPr lang="el-GR" noProof="0" dirty="0" smtClean="0"/>
              <a:t>Τέταρτου επιπέδου</a:t>
            </a:r>
          </a:p>
          <a:p>
            <a:pPr lvl="4"/>
            <a:r>
              <a:rPr lang="el-GR" noProof="0" dirty="0" smtClean="0"/>
              <a:t>Πέμπτου επιπέδου</a:t>
            </a:r>
            <a:endParaRPr lang="el-GR" noProof="0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9420703"/>
            <a:ext cx="2890665" cy="496412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776866" y="9420703"/>
            <a:ext cx="2890665" cy="496412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6CCAD9D7-1961-4960-86DF-B779231392F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901781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CAD9D7-1961-4960-86DF-B779231392FD}" type="slidenum">
              <a:rPr lang="el-GR" smtClean="0"/>
              <a:pPr>
                <a:defRPr/>
              </a:pPr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43378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55663" y="744538"/>
            <a:ext cx="4957762" cy="37195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141292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55663" y="744538"/>
            <a:ext cx="4957762" cy="37195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999398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55663" y="744538"/>
            <a:ext cx="4957762" cy="37195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113630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55663" y="744538"/>
            <a:ext cx="4957762" cy="37195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334078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55663" y="744538"/>
            <a:ext cx="4957762" cy="37195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703581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55663" y="744538"/>
            <a:ext cx="4957762" cy="37195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39988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55663" y="744538"/>
            <a:ext cx="4957762" cy="37195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15225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55663" y="744538"/>
            <a:ext cx="4957762" cy="37195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6595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55663" y="744538"/>
            <a:ext cx="4957762" cy="37195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17577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55663" y="744538"/>
            <a:ext cx="4957762" cy="37195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65864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55663" y="744538"/>
            <a:ext cx="4957762" cy="37195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87356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55663" y="744538"/>
            <a:ext cx="4957762" cy="37195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256641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55663" y="744538"/>
            <a:ext cx="4957762" cy="37195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857770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55663" y="744538"/>
            <a:ext cx="4957762" cy="37195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74473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τρίγωνο 15"/>
          <p:cNvSpPr/>
          <p:nvPr/>
        </p:nvSpPr>
        <p:spPr>
          <a:xfrm>
            <a:off x="1" y="4664075"/>
            <a:ext cx="915035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Ομάδα 16"/>
          <p:cNvGrpSpPr>
            <a:grpSpLocks/>
          </p:cNvGrpSpPr>
          <p:nvPr/>
        </p:nvGrpSpPr>
        <p:grpSpPr bwMode="auto">
          <a:xfrm>
            <a:off x="-3174" y="4953001"/>
            <a:ext cx="9147175" cy="1911350"/>
            <a:chOff x="-3765" y="4832896"/>
            <a:chExt cx="9147765" cy="2032192"/>
          </a:xfrm>
        </p:grpSpPr>
        <p:sp>
          <p:nvSpPr>
            <p:cNvPr id="6" name="Ελεύθερη σχεδίαση 18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Ελεύθερη σχεδίαση 19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l-GR"/>
            </a:p>
          </p:txBody>
        </p:sp>
        <p:sp>
          <p:nvSpPr>
            <p:cNvPr id="8" name="Ελεύθερη σχεδίαση 2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Ευθεία γραμμή σύνδεσης 22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Τίτλος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7" name="Υπότιτλο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l-GR" smtClean="0"/>
              <a:t>Στυλ κύριου υπότιτλου</a:t>
            </a:r>
            <a:endParaRPr lang="en-US"/>
          </a:p>
        </p:txBody>
      </p:sp>
      <p:sp>
        <p:nvSpPr>
          <p:cNvPr id="11" name="Θέση ημερομηνίας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623AEE1-BA00-4665-A6A8-28CC58C402C5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2" name="Θέση υποσέλιδου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13" name="Θέση αριθμού διαφάνειας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C761EC4-E443-4D68-A353-F47B980B108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AE59-D6E4-433E-9345-4684A2353005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25892-686C-4E82-88CA-9B1D8D6DE05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BDA5E-1ECF-4704-9BCC-11B435DA2C6B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BCE51-2220-447E-823A-354C4F18E2C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Τίτλο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CF0DB-E428-432E-AFA1-4B9562FAFC24}" type="datetime1">
              <a:rPr lang="el-GR" smtClean="0"/>
              <a:pPr>
                <a:defRPr/>
              </a:pPr>
              <a:t>3/4/2016</a:t>
            </a:fld>
            <a:endParaRPr lang="el-GR" dirty="0"/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>
          <a:xfrm>
            <a:off x="5334000" y="6400800"/>
            <a:ext cx="3667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EDE18-E5F0-44FB-AC50-9DDD076DE25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8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" y="76200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Διάσημα 15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Διάσημα 16"/>
          <p:cNvSpPr/>
          <p:nvPr/>
        </p:nvSpPr>
        <p:spPr>
          <a:xfrm>
            <a:off x="3449638" y="3005138"/>
            <a:ext cx="18415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6609D7-216B-4C41-A66C-FB38BAF5FAAC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7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8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F82BCB-76E6-4F4E-8A81-0952FEDE254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6FF09-7EFA-4E2B-99B4-618792F2A554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>
          <a:xfrm>
            <a:off x="5105400" y="6416675"/>
            <a:ext cx="3667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747AC-6158-45F4-B83B-C72A80B3149B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  <p:pic>
        <p:nvPicPr>
          <p:cNvPr id="9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" y="746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418C1-8D8D-4263-A809-E18E3E8B357B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8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Θέση αριθμού διαφάνειας 17"/>
          <p:cNvSpPr>
            <a:spLocks noGrp="1"/>
          </p:cNvSpPr>
          <p:nvPr>
            <p:ph type="sldNum" sz="quarter" idx="12"/>
          </p:nvPr>
        </p:nvSpPr>
        <p:spPr>
          <a:xfrm>
            <a:off x="5410200" y="6408739"/>
            <a:ext cx="3667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87388-B108-4851-BB77-6ADC1200F41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DD25D-CE88-43C8-AC17-B0A1F375AA63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4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E0044-195E-4EA5-B713-1B1F1F5F199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45C27-0AA8-4894-B8B4-0C87D690171F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3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B999B-AF6A-4B75-A950-299A7328E24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E54FA-A44C-466D-98AE-A9C4589BB382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E4ECF-1B42-4629-A3D3-E099F1CE8E4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Ελεύθερη σχεδίαση 15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Ελεύθερη σχεδίαση 16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Ορθογώνιο τρίγωνο 18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Ευθεία γραμμή σύνδεσης 19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Διάσημα 20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Διάσημα 22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1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B7FB31D-EE60-4866-BF5E-757F4DF22C91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2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13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02CC3C-8BAD-4554-A43A-A2DCF533642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Ελεύθερη σχεδίαση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27" name="Ελεύθερη σχεδίαση 11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14" name="Ορθογώνιο τρίγωνο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Ευθεία γραμμή σύνδεσης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Θέση τίτλου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2057" name="Θέση κειμένου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2"/>
          </p:nvPr>
        </p:nvSpPr>
        <p:spPr>
          <a:xfrm>
            <a:off x="6727825" y="6408739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D88E229F-57EE-4659-9CE2-DAA985161BE3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22" name="Θέση υποσέλιδου 21"/>
          <p:cNvSpPr>
            <a:spLocks noGrp="1"/>
          </p:cNvSpPr>
          <p:nvPr>
            <p:ph type="ftr" sz="quarter" idx="3"/>
          </p:nvPr>
        </p:nvSpPr>
        <p:spPr>
          <a:xfrm>
            <a:off x="4379914" y="6408739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4"/>
          </p:nvPr>
        </p:nvSpPr>
        <p:spPr>
          <a:xfrm>
            <a:off x="8647113" y="640873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2258505C-9FB7-4C89-AD29-6D05CA1D91F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12" name="11 - Εικόνα"/>
          <p:cNvPicPr/>
          <p:nvPr userDrawn="1"/>
        </p:nvPicPr>
        <p:blipFill>
          <a:blip r:embed="rId14" cstate="print"/>
          <a:stretch>
            <a:fillRect/>
          </a:stretch>
        </p:blipFill>
        <p:spPr bwMode="auto">
          <a:xfrm>
            <a:off x="4536000" y="5858000"/>
            <a:ext cx="4608000" cy="10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75" r:id="rId2"/>
    <p:sldLayoutId id="2147484084" r:id="rId3"/>
    <p:sldLayoutId id="2147484076" r:id="rId4"/>
    <p:sldLayoutId id="2147484077" r:id="rId5"/>
    <p:sldLayoutId id="2147484078" r:id="rId6"/>
    <p:sldLayoutId id="2147484079" r:id="rId7"/>
    <p:sldLayoutId id="2147484080" r:id="rId8"/>
    <p:sldLayoutId id="2147484085" r:id="rId9"/>
    <p:sldLayoutId id="2147484081" r:id="rId10"/>
    <p:sldLayoutId id="2147484082" r:id="rId11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1"/>
          <p:cNvSpPr txBox="1">
            <a:spLocks/>
          </p:cNvSpPr>
          <p:nvPr/>
        </p:nvSpPr>
        <p:spPr>
          <a:xfrm>
            <a:off x="838200" y="914400"/>
            <a:ext cx="7772400" cy="228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soft" dir="t"/>
          </a:scene3d>
          <a:sp3d extrusionH="76200">
            <a:bevelT/>
            <a:extrusionClr>
              <a:schemeClr val="bg1">
                <a:lumMod val="65000"/>
              </a:schemeClr>
            </a:extrusionClr>
          </a:sp3d>
        </p:spPr>
        <p:txBody>
          <a:bodyPr anchor="b" anchorCtr="0">
            <a:noAutofit/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l-GR" sz="3600" b="1" dirty="0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ΕΜΑΠΠΣ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l-GR" sz="2800" dirty="0" smtClean="0">
                <a:solidFill>
                  <a:srgbClr val="0070C0"/>
                </a:solidFill>
              </a:rPr>
              <a:t>“Εθνικό Μητρώο Ασφάλισης, Συνταξιοδότησης και Παρακολούθησης Πληρωμών Συντάξεων </a:t>
            </a:r>
            <a:r>
              <a:rPr lang="en-US" altLang="zh-CN" sz="2800" dirty="0" smtClean="0">
                <a:solidFill>
                  <a:srgbClr val="0070C0"/>
                </a:solidFill>
              </a:rPr>
              <a:t>‐</a:t>
            </a:r>
            <a:r>
              <a:rPr lang="el-GR" sz="2800" dirty="0" smtClean="0">
                <a:solidFill>
                  <a:srgbClr val="0070C0"/>
                </a:solidFill>
              </a:rPr>
              <a:t> Έσοδα </a:t>
            </a:r>
            <a:r>
              <a:rPr lang="en-US" altLang="zh-CN" sz="2800" dirty="0" smtClean="0">
                <a:solidFill>
                  <a:srgbClr val="0070C0"/>
                </a:solidFill>
              </a:rPr>
              <a:t>‐ </a:t>
            </a:r>
            <a:r>
              <a:rPr lang="en-US" altLang="zh-CN" sz="2800" dirty="0" err="1" smtClean="0">
                <a:solidFill>
                  <a:srgbClr val="0070C0"/>
                </a:solidFill>
              </a:rPr>
              <a:t>Ασφ</a:t>
            </a:r>
            <a:r>
              <a:rPr lang="el-GR" sz="2800" dirty="0" smtClean="0">
                <a:solidFill>
                  <a:srgbClr val="0070C0"/>
                </a:solidFill>
              </a:rPr>
              <a:t>ά</a:t>
            </a:r>
            <a:r>
              <a:rPr lang="en-US" altLang="zh-CN" sz="2800" dirty="0" err="1" smtClean="0">
                <a:solidFill>
                  <a:srgbClr val="0070C0"/>
                </a:solidFill>
              </a:rPr>
              <a:t>λιση</a:t>
            </a:r>
            <a:r>
              <a:rPr lang="en-US" altLang="zh-CN" sz="2800" dirty="0" smtClean="0">
                <a:solidFill>
                  <a:srgbClr val="0070C0"/>
                </a:solidFill>
              </a:rPr>
              <a:t> ‐</a:t>
            </a:r>
            <a:r>
              <a:rPr lang="el-GR" sz="2800" dirty="0" smtClean="0">
                <a:solidFill>
                  <a:srgbClr val="0070C0"/>
                </a:solidFill>
              </a:rPr>
              <a:t> Ενημερότητα”</a:t>
            </a:r>
            <a:endParaRPr lang="el-GR" sz="28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pic>
        <p:nvPicPr>
          <p:cNvPr id="8" name="7 - Εικόνα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5638800"/>
            <a:ext cx="5273675" cy="98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- TextBox"/>
          <p:cNvSpPr txBox="1"/>
          <p:nvPr/>
        </p:nvSpPr>
        <p:spPr>
          <a:xfrm>
            <a:off x="2438400" y="4114800"/>
            <a:ext cx="4191000" cy="86587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666750" marR="0" indent="-557213" algn="ctr" defTabSz="914400" rtl="0" eaLnBrk="0" fontAlgn="base" latin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tabLst/>
            </a:pPr>
            <a:r>
              <a:rPr lang="el-GR" sz="1400" dirty="0" smtClean="0">
                <a:latin typeface="Tahoma" pitchFamily="34" charset="0"/>
                <a:cs typeface="Tahoma" pitchFamily="34" charset="0"/>
              </a:rPr>
              <a:t>Ευθύμιος </a:t>
            </a:r>
            <a:r>
              <a:rPr lang="el-GR" sz="1400" dirty="0" err="1" smtClean="0">
                <a:latin typeface="Tahoma" pitchFamily="34" charset="0"/>
                <a:cs typeface="Tahoma" pitchFamily="34" charset="0"/>
              </a:rPr>
              <a:t>Κουλουβάρης</a:t>
            </a:r>
            <a:endParaRPr lang="el-GR" sz="1400" dirty="0" smtClean="0">
              <a:latin typeface="Tahoma" pitchFamily="34" charset="0"/>
              <a:cs typeface="Tahoma" pitchFamily="34" charset="0"/>
            </a:endParaRPr>
          </a:p>
          <a:p>
            <a:pPr marL="666750" marR="0" indent="-557213" algn="ctr" defTabSz="914400" rtl="0" eaLnBrk="0" fontAlgn="base" latin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tabLst/>
            </a:pPr>
            <a:r>
              <a:rPr kumimoji="0" lang="el-G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Προϊστάμενος Δ/</a:t>
            </a:r>
            <a:r>
              <a:rPr kumimoji="0" lang="el-GR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νσης </a:t>
            </a:r>
            <a:r>
              <a:rPr kumimoji="0" lang="el-G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Έρευνας &amp; Ανάπτυξης</a:t>
            </a:r>
            <a:r>
              <a:rPr kumimoji="0" lang="el-GR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 </a:t>
            </a:r>
          </a:p>
          <a:p>
            <a:pPr marL="666750" marR="0" indent="-557213" algn="ctr" defTabSz="914400" rtl="0" eaLnBrk="0" fontAlgn="base" latinLnBrk="0" hangingPunct="0">
              <a:lnSpc>
                <a:spcPct val="8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68000"/>
              <a:tabLst/>
            </a:pPr>
            <a:r>
              <a:rPr kumimoji="0" lang="el-G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ΗΔΙΚΑ Α.Ε</a:t>
            </a:r>
          </a:p>
        </p:txBody>
      </p:sp>
    </p:spTree>
    <p:extLst>
      <p:ext uri="{BB962C8B-B14F-4D97-AF65-F5344CB8AC3E}">
        <p14:creationId xmlns:p14="http://schemas.microsoft.com/office/powerpoint/2010/main" val="196124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ΕΜΑΠΠΣ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10" name="2 - Θέση περιεχομένου"/>
          <p:cNvSpPr>
            <a:spLocks noGrp="1"/>
          </p:cNvSpPr>
          <p:nvPr>
            <p:ph idx="1"/>
          </p:nvPr>
        </p:nvSpPr>
        <p:spPr>
          <a:xfrm>
            <a:off x="762000" y="1295400"/>
            <a:ext cx="7772400" cy="4114800"/>
          </a:xfrm>
        </p:spPr>
        <p:txBody>
          <a:bodyPr/>
          <a:lstStyle/>
          <a:p>
            <a:r>
              <a:rPr lang="el-GR" dirty="0" smtClean="0"/>
              <a:t>Α) ΕΝΟΤΗΤΑ ΑΣΦΑΛΙΣΗΣ</a:t>
            </a:r>
          </a:p>
          <a:p>
            <a:pPr lvl="0">
              <a:buNone/>
            </a:pPr>
            <a:endParaRPr lang="el-GR" sz="1000" dirty="0" smtClean="0"/>
          </a:p>
          <a:p>
            <a:pPr lvl="1">
              <a:defRPr/>
            </a:pPr>
            <a:r>
              <a:rPr lang="el-GR" b="1" dirty="0" smtClean="0"/>
              <a:t>2. Μητρώο Εργοδοτών και Ασφαλιστική  </a:t>
            </a:r>
          </a:p>
          <a:p>
            <a:pPr lvl="1">
              <a:buNone/>
              <a:defRPr/>
            </a:pPr>
            <a:r>
              <a:rPr lang="el-GR" b="1" dirty="0" smtClean="0"/>
              <a:t>                     Ενημερότητα</a:t>
            </a:r>
          </a:p>
          <a:p>
            <a:pPr lvl="1">
              <a:buNone/>
              <a:defRPr/>
            </a:pPr>
            <a:endParaRPr lang="el-GR" b="1" dirty="0" smtClean="0"/>
          </a:p>
          <a:p>
            <a:pPr lvl="1">
              <a:buNone/>
              <a:defRPr/>
            </a:pPr>
            <a:r>
              <a:rPr lang="el-GR" dirty="0" smtClean="0"/>
              <a:t>  Με βάση τα τηρούμενα στοιχεία Οφειλών Ασφαλιστικών εισφορών των ΦΚΑ έκδοση Ασφαλιστικής Ενημερότητας ( ανά ΦΚΑ ή για όλους)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buNone/>
              <a:defRPr/>
            </a:pPr>
            <a:r>
              <a:rPr lang="el-GR" dirty="0" smtClean="0"/>
              <a:t>   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ΕΜΑΠΠΣ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457200" y="914400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lang="el-GR" sz="2700" dirty="0" smtClean="0">
                <a:latin typeface="+mn-lt"/>
                <a:cs typeface="+mn-cs"/>
              </a:rPr>
              <a:t>Β) ΕΝΟΤΗΤΑ ΣΥΝΤΑΞΕΩΝ</a:t>
            </a:r>
            <a:endParaRPr kumimoji="0" lang="el-GR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20713" lvl="1" indent="-22860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/>
            </a:pPr>
            <a:r>
              <a:rPr lang="el-GR" sz="2300" b="1" dirty="0" smtClean="0">
                <a:latin typeface="+mn-lt"/>
              </a:rPr>
              <a:t>1. Απονομή Σύνταξης </a:t>
            </a:r>
            <a:r>
              <a:rPr lang="el-GR" sz="2300" i="1" dirty="0" smtClean="0">
                <a:latin typeface="+mn-lt"/>
              </a:rPr>
              <a:t>προσαρμογή σε ΟΓΑ</a:t>
            </a:r>
          </a:p>
          <a:p>
            <a:pPr marL="620713" lvl="1" indent="-228600" eaLnBrk="0" hangingPunct="0">
              <a:spcBef>
                <a:spcPts val="325"/>
              </a:spcBef>
              <a:buClr>
                <a:schemeClr val="accent1"/>
              </a:buClr>
              <a:defRPr/>
            </a:pPr>
            <a:r>
              <a:rPr lang="el-GR" sz="2300" dirty="0" smtClean="0">
                <a:latin typeface="+mn-lt"/>
              </a:rPr>
              <a:t>   Αίτηση, Χρέωση, Ανάκτηση Ασφάλισης από ΕΑΛΑ (και ενημέρωση), </a:t>
            </a:r>
            <a:r>
              <a:rPr lang="el-GR" sz="2300" dirty="0" err="1" smtClean="0">
                <a:latin typeface="+mn-lt"/>
              </a:rPr>
              <a:t>Υπολ</a:t>
            </a:r>
            <a:r>
              <a:rPr lang="el-GR" sz="2300" dirty="0" smtClean="0">
                <a:latin typeface="+mn-lt"/>
              </a:rPr>
              <a:t>/</a:t>
            </a:r>
            <a:r>
              <a:rPr lang="el-GR" sz="2300" dirty="0" err="1" smtClean="0">
                <a:latin typeface="+mn-lt"/>
              </a:rPr>
              <a:t>σμός</a:t>
            </a:r>
            <a:r>
              <a:rPr lang="el-GR" sz="2300" dirty="0" smtClean="0">
                <a:latin typeface="+mn-lt"/>
              </a:rPr>
              <a:t> χρόνου, Θεμελίωση, Υπολογισμός ποσού, Έκδοση απόφασης ( αρχικής /τροποποιητικής), Εξέλιξη </a:t>
            </a:r>
            <a:r>
              <a:rPr lang="el-GR" sz="2300" dirty="0" err="1" smtClean="0">
                <a:latin typeface="+mn-lt"/>
              </a:rPr>
              <a:t>Συνταξ</a:t>
            </a:r>
            <a:r>
              <a:rPr lang="el-GR" sz="2300" dirty="0" smtClean="0">
                <a:latin typeface="+mn-lt"/>
              </a:rPr>
              <a:t>/</a:t>
            </a:r>
            <a:r>
              <a:rPr lang="el-GR" sz="2300" dirty="0" err="1" smtClean="0">
                <a:latin typeface="+mn-lt"/>
              </a:rPr>
              <a:t>κἠς</a:t>
            </a:r>
            <a:r>
              <a:rPr lang="el-GR" sz="2300" dirty="0" smtClean="0">
                <a:latin typeface="+mn-lt"/>
              </a:rPr>
              <a:t> Υπόθεσης</a:t>
            </a:r>
          </a:p>
          <a:p>
            <a:pPr marL="620713" lvl="1" indent="-22860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/>
            </a:pPr>
            <a:r>
              <a:rPr lang="el-GR" sz="2300" b="1" dirty="0" smtClean="0">
                <a:latin typeface="+mn-lt"/>
              </a:rPr>
              <a:t>2. Ενιαίο Σύστημα Ελέγχου κ Πληρωμών Συντάξεων*</a:t>
            </a:r>
          </a:p>
          <a:p>
            <a:pPr marL="858838" lvl="2" indent="-228600" eaLnBrk="0" hangingPunct="0">
              <a:spcBef>
                <a:spcPts val="350"/>
              </a:spcBef>
              <a:buClr>
                <a:schemeClr val="bg2">
                  <a:lumMod val="90000"/>
                </a:schemeClr>
              </a:buClr>
              <a:buSzPct val="100000"/>
              <a:defRPr/>
            </a:pPr>
            <a:r>
              <a:rPr lang="el-GR" sz="2300" dirty="0" smtClean="0">
                <a:latin typeface="+mn-lt"/>
              </a:rPr>
              <a:t>Φορολογικές βεβαιώσεις, Ενημερωτικά </a:t>
            </a:r>
          </a:p>
          <a:p>
            <a:pPr marL="858838" lvl="2" indent="-228600" eaLnBrk="0" hangingPunct="0">
              <a:spcBef>
                <a:spcPts val="350"/>
              </a:spcBef>
              <a:buClr>
                <a:schemeClr val="bg2">
                  <a:lumMod val="90000"/>
                </a:schemeClr>
              </a:buClr>
              <a:buSzPct val="100000"/>
              <a:defRPr/>
            </a:pPr>
            <a:r>
              <a:rPr lang="el-GR" sz="2300" dirty="0" smtClean="0">
                <a:latin typeface="+mn-lt"/>
              </a:rPr>
              <a:t>σημειώματα, ΗΛΙΟΣ ( Στατιστικά νέα </a:t>
            </a:r>
          </a:p>
          <a:p>
            <a:pPr marL="858838" lvl="2" indent="-228600" eaLnBrk="0" hangingPunct="0">
              <a:spcBef>
                <a:spcPts val="350"/>
              </a:spcBef>
              <a:buClr>
                <a:schemeClr val="bg2">
                  <a:lumMod val="90000"/>
                </a:schemeClr>
              </a:buClr>
              <a:buSzPct val="100000"/>
              <a:defRPr/>
            </a:pPr>
            <a:r>
              <a:rPr lang="el-GR" sz="2300" dirty="0" smtClean="0">
                <a:latin typeface="+mn-lt"/>
              </a:rPr>
              <a:t>υλοποίηση)</a:t>
            </a:r>
          </a:p>
          <a:p>
            <a:pPr marL="620713" lvl="1" indent="-22860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/>
            </a:pPr>
            <a:endParaRPr kumimoji="0" lang="el-GR" sz="230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ΕΜΑΠΠΣ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10" name="2 - Θέση περιεχομένου"/>
          <p:cNvSpPr>
            <a:spLocks noGrp="1"/>
          </p:cNvSpPr>
          <p:nvPr>
            <p:ph idx="1"/>
          </p:nvPr>
        </p:nvSpPr>
        <p:spPr>
          <a:xfrm>
            <a:off x="762000" y="914400"/>
            <a:ext cx="7772400" cy="4495800"/>
          </a:xfrm>
        </p:spPr>
        <p:txBody>
          <a:bodyPr/>
          <a:lstStyle/>
          <a:p>
            <a:pPr lvl="0"/>
            <a:r>
              <a:rPr lang="el-GR" b="1" dirty="0" smtClean="0"/>
              <a:t>Υποδομές </a:t>
            </a:r>
          </a:p>
          <a:p>
            <a:pPr lvl="1">
              <a:defRPr/>
            </a:pPr>
            <a:r>
              <a:rPr lang="el-GR" sz="2400" u="sng" dirty="0" smtClean="0"/>
              <a:t>Υφιστάμενες ΗΔΙΚΑ</a:t>
            </a:r>
            <a:endParaRPr lang="el-GR" u="sng" dirty="0" smtClean="0"/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r>
              <a:rPr lang="el-GR" dirty="0" smtClean="0"/>
              <a:t>Εθνικό Μητρώο ΑΜΚΑ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r>
              <a:rPr lang="el-GR" dirty="0" smtClean="0"/>
              <a:t>Ενιαίο Σύστημα Ελέγχου κ Πληρωμών Συντάξεων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r>
              <a:rPr lang="el-GR" dirty="0" smtClean="0"/>
              <a:t>Σύστημα Συμψηφισμού Οφειλών ασφαλιστικών εισφορών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r>
              <a:rPr lang="el-GR" dirty="0" smtClean="0"/>
              <a:t>Σύστημα Ασφαλιστικής Ικανότητας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sz="1000" dirty="0" smtClean="0"/>
          </a:p>
          <a:p>
            <a:pPr lvl="1">
              <a:defRPr/>
            </a:pPr>
            <a:r>
              <a:rPr lang="el-GR" sz="2400" u="sng" dirty="0" smtClean="0"/>
              <a:t>Νέες έργου ΕΜΑΠΠΣ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r>
              <a:rPr lang="el-GR" dirty="0" smtClean="0"/>
              <a:t>Εξοπλισμός ( Εξυπηρετητές, Δίκτυο, </a:t>
            </a:r>
            <a:r>
              <a:rPr lang="en-US" dirty="0" smtClean="0"/>
              <a:t>Backup, </a:t>
            </a:r>
            <a:r>
              <a:rPr lang="el-GR" dirty="0" smtClean="0"/>
              <a:t>κλπ)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r>
              <a:rPr lang="el-GR" dirty="0" smtClean="0"/>
              <a:t>Λογισμικό συστήματος ( </a:t>
            </a:r>
            <a:r>
              <a:rPr lang="en-US" dirty="0" smtClean="0"/>
              <a:t>OS, BI </a:t>
            </a:r>
            <a:r>
              <a:rPr lang="el-GR" dirty="0" smtClean="0"/>
              <a:t>κ.α.) και ΒΔ 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r>
              <a:rPr lang="el-GR" dirty="0" smtClean="0"/>
              <a:t>Λογισμικό Εφαρμογών</a:t>
            </a:r>
          </a:p>
          <a:p>
            <a:pPr lvl="1"/>
            <a:endParaRPr lang="el-GR" dirty="0" smtClean="0"/>
          </a:p>
          <a:p>
            <a:pPr lvl="1"/>
            <a:endParaRPr lang="el-GR" dirty="0" smtClean="0"/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ΕΜΑΠΠΣ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10" name="2 - Θέση περιεχομένου"/>
          <p:cNvSpPr>
            <a:spLocks noGrp="1"/>
          </p:cNvSpPr>
          <p:nvPr>
            <p:ph idx="1"/>
          </p:nvPr>
        </p:nvSpPr>
        <p:spPr>
          <a:xfrm>
            <a:off x="762000" y="990600"/>
            <a:ext cx="7772400" cy="4876800"/>
          </a:xfrm>
        </p:spPr>
        <p:txBody>
          <a:bodyPr/>
          <a:lstStyle/>
          <a:p>
            <a:pPr marL="365125" lvl="1" indent="-255588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el-GR" sz="2700" b="1" dirty="0" smtClean="0"/>
              <a:t>Παρούσα κατάσταση</a:t>
            </a:r>
          </a:p>
          <a:p>
            <a:pPr marL="365125" lvl="1" indent="-255588">
              <a:spcBef>
                <a:spcPts val="400"/>
              </a:spcBef>
              <a:buSzPct val="68000"/>
              <a:buNone/>
            </a:pPr>
            <a:endParaRPr lang="el-GR" sz="1000" b="1" u="sng" dirty="0" smtClean="0"/>
          </a:p>
          <a:p>
            <a:pPr lvl="1"/>
            <a:r>
              <a:rPr lang="el-GR" b="1" u="sng" dirty="0" smtClean="0"/>
              <a:t>Ενιαίος Ατομικός Λ/</a:t>
            </a:r>
            <a:r>
              <a:rPr lang="el-GR" b="1" u="sng" dirty="0" err="1" smtClean="0"/>
              <a:t>σμός </a:t>
            </a:r>
            <a:r>
              <a:rPr lang="el-GR" b="1" u="sng" dirty="0" smtClean="0"/>
              <a:t>Ασφάλισης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r>
              <a:rPr lang="el-GR" dirty="0" smtClean="0"/>
              <a:t>Πιστοποίηση </a:t>
            </a:r>
            <a:r>
              <a:rPr lang="en-US" dirty="0" smtClean="0"/>
              <a:t>TAXIS </a:t>
            </a:r>
            <a:r>
              <a:rPr lang="el-GR" dirty="0" smtClean="0"/>
              <a:t>και ΑΜΚΑ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r>
              <a:rPr lang="el-GR" dirty="0" smtClean="0"/>
              <a:t>Στοιχεία 1994 έως σήμερα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r>
              <a:rPr lang="el-GR" dirty="0" smtClean="0"/>
              <a:t>Ασφαλιστικά στοιχεία και όχι συντάξιμος χρόνος (δηλ. βεβαίωση ασφάλισης)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r>
              <a:rPr lang="el-GR" dirty="0" smtClean="0"/>
              <a:t>Εκτός πρόσβασης οι Συνταξιούχοι</a:t>
            </a:r>
          </a:p>
          <a:p>
            <a:pPr lvl="1">
              <a:buNone/>
            </a:pPr>
            <a:endParaRPr lang="el-GR" b="1" u="sng" dirty="0" smtClean="0"/>
          </a:p>
          <a:p>
            <a:pPr lvl="1"/>
            <a:r>
              <a:rPr lang="el-GR" b="1" u="sng" dirty="0" smtClean="0"/>
              <a:t>Απονομή Συντάξεων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r>
              <a:rPr lang="el-GR" dirty="0" smtClean="0"/>
              <a:t>Προσαρμογή για συνταξιοδοτικές διατάξεις ΟΓΑ</a:t>
            </a:r>
          </a:p>
          <a:p>
            <a:pPr lvl="1"/>
            <a:endParaRPr lang="el-GR" dirty="0" smtClean="0"/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smtClean="0">
                <a:latin typeface="Calibri" pitchFamily="34" charset="0"/>
              </a:rPr>
              <a:t>ΕΜΑΠΠΣ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10" name="2 - Θέση περιεχομένου"/>
          <p:cNvSpPr>
            <a:spLocks noGrp="1"/>
          </p:cNvSpPr>
          <p:nvPr>
            <p:ph idx="1"/>
          </p:nvPr>
        </p:nvSpPr>
        <p:spPr>
          <a:xfrm>
            <a:off x="762000" y="914400"/>
            <a:ext cx="7772400" cy="4724400"/>
          </a:xfrm>
        </p:spPr>
        <p:txBody>
          <a:bodyPr/>
          <a:lstStyle/>
          <a:p>
            <a:pPr marL="365125" lvl="1" indent="-255588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el-GR" sz="2700" b="1" smtClean="0"/>
              <a:t>Προβλήματα — Απαιτήσεις</a:t>
            </a:r>
          </a:p>
          <a:p>
            <a:pPr marL="365125" lvl="1" indent="-255588">
              <a:spcBef>
                <a:spcPts val="400"/>
              </a:spcBef>
              <a:buSzPct val="68000"/>
              <a:buNone/>
            </a:pPr>
            <a:endParaRPr lang="el-GR" sz="800" b="1" smtClean="0"/>
          </a:p>
          <a:p>
            <a:pPr lvl="1"/>
            <a:r>
              <a:rPr lang="el-GR" smtClean="0"/>
              <a:t>Ταυτοποίηση Ασφαλισμένων</a:t>
            </a:r>
          </a:p>
          <a:p>
            <a:pPr lvl="1"/>
            <a:r>
              <a:rPr lang="el-GR" smtClean="0"/>
              <a:t>Τεράστιος όγκος δεδομένων</a:t>
            </a:r>
          </a:p>
          <a:p>
            <a:pPr lvl="1"/>
            <a:r>
              <a:rPr lang="el-GR" smtClean="0"/>
              <a:t>Συγχρονισμός στοιχείων ορισμένων ΦΚΑ</a:t>
            </a:r>
          </a:p>
          <a:p>
            <a:pPr lvl="1"/>
            <a:r>
              <a:rPr lang="el-GR" smtClean="0"/>
              <a:t>Διαφοροποιήσεις κωδικοποιήσεων</a:t>
            </a:r>
          </a:p>
          <a:p>
            <a:pPr lvl="1"/>
            <a:r>
              <a:rPr lang="el-GR" smtClean="0"/>
              <a:t>Θέματα τροφοδότησης ( π.χ</a:t>
            </a:r>
            <a:r>
              <a:rPr lang="en-US" smtClean="0"/>
              <a:t>.</a:t>
            </a:r>
            <a:r>
              <a:rPr lang="el-GR" smtClean="0"/>
              <a:t> ΝΑΤ-ΥΕΝ, ψηφιοποίησης, ολοκλήρωσης επεξεργασιών )</a:t>
            </a:r>
          </a:p>
          <a:p>
            <a:pPr lvl="1"/>
            <a:r>
              <a:rPr lang="el-GR" smtClean="0"/>
              <a:t>Προσθήκη Λογισμικού Υπολογισμού Συντάξιμου χρόνου (Ανακεφαλαίωση) ανά ΦΚΑ</a:t>
            </a:r>
          </a:p>
          <a:p>
            <a:pPr lvl="1"/>
            <a:r>
              <a:rPr lang="el-GR" smtClean="0"/>
              <a:t>Σταδιακή εξάπλωση χρήσης για άντληση στοιχείων και συνεργασία με ΦΚΑ για κατευθύνσεις προς Ασφαλισμένους</a:t>
            </a:r>
          </a:p>
          <a:p>
            <a:pPr lvl="1"/>
            <a:endParaRPr lang="el-GR" dirty="0" smtClean="0"/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ΕΜΑΠΠΣ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10" name="2 - Θέση περιεχομένου"/>
          <p:cNvSpPr>
            <a:spLocks noGrp="1"/>
          </p:cNvSpPr>
          <p:nvPr>
            <p:ph idx="1"/>
          </p:nvPr>
        </p:nvSpPr>
        <p:spPr>
          <a:xfrm>
            <a:off x="762000" y="990600"/>
            <a:ext cx="7772400" cy="4419600"/>
          </a:xfrm>
        </p:spPr>
        <p:txBody>
          <a:bodyPr/>
          <a:lstStyle/>
          <a:p>
            <a:pPr lvl="0"/>
            <a:r>
              <a:rPr lang="el-GR" b="1" dirty="0" smtClean="0"/>
              <a:t>Προοπτικές – Μέλλον</a:t>
            </a:r>
          </a:p>
          <a:p>
            <a:pPr lvl="0">
              <a:buNone/>
            </a:pPr>
            <a:endParaRPr lang="el-GR" sz="1000" b="1" dirty="0" smtClean="0"/>
          </a:p>
          <a:p>
            <a:pPr lvl="1"/>
            <a:r>
              <a:rPr lang="el-GR" dirty="0" smtClean="0"/>
              <a:t>Ενημέρωση με όλα τα διαθέσιμα οριστικοποιημένα στοιχεία ασφάλισης, ώστε να μπορεί να χρησιμοποιηθεί ως έργο αναφοράς για την συνολική ασφαλιστική ιστορία και ΕΦΚΑ.</a:t>
            </a:r>
          </a:p>
          <a:p>
            <a:pPr lvl="1"/>
            <a:r>
              <a:rPr lang="el-GR" smtClean="0"/>
              <a:t>Χρήση </a:t>
            </a:r>
            <a:r>
              <a:rPr lang="el-GR" dirty="0" smtClean="0"/>
              <a:t>από όλους τους ΦΚΑ ( π.χ. Συντάξεις)</a:t>
            </a:r>
          </a:p>
          <a:p>
            <a:pPr lvl="1"/>
            <a:r>
              <a:rPr lang="el-GR" dirty="0" smtClean="0"/>
              <a:t>Χρήση από Κεντρική Διοίκηση (</a:t>
            </a:r>
            <a:r>
              <a:rPr lang="el-GR" dirty="0" err="1" smtClean="0"/>
              <a:t>π.χ</a:t>
            </a:r>
            <a:r>
              <a:rPr lang="el-GR" dirty="0" smtClean="0"/>
              <a:t> Στατιστικά)</a:t>
            </a:r>
          </a:p>
          <a:p>
            <a:pPr lvl="1"/>
            <a:r>
              <a:rPr lang="el-GR" dirty="0" smtClean="0"/>
              <a:t>Τροφοδότηση άλλων Φορέων με πληροφορίες Ασφάλισης</a:t>
            </a:r>
          </a:p>
          <a:p>
            <a:pPr lvl="1">
              <a:buNone/>
            </a:pPr>
            <a:endParaRPr lang="el-GR" dirty="0" smtClean="0"/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ΕΜΑΠΠΣ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10" name="2 - Θέση περιεχομένου"/>
          <p:cNvSpPr>
            <a:spLocks noGrp="1"/>
          </p:cNvSpPr>
          <p:nvPr>
            <p:ph idx="1"/>
          </p:nvPr>
        </p:nvSpPr>
        <p:spPr>
          <a:xfrm>
            <a:off x="762000" y="1295400"/>
            <a:ext cx="7772400" cy="4114800"/>
          </a:xfrm>
        </p:spPr>
        <p:txBody>
          <a:bodyPr/>
          <a:lstStyle/>
          <a:p>
            <a:pPr lvl="0"/>
            <a:r>
              <a:rPr lang="el-GR" b="1" dirty="0" smtClean="0"/>
              <a:t>Διαχειριστικά στοιχεία</a:t>
            </a:r>
          </a:p>
          <a:p>
            <a:pPr lvl="0">
              <a:buNone/>
            </a:pPr>
            <a:endParaRPr lang="el-GR" dirty="0" smtClean="0"/>
          </a:p>
          <a:p>
            <a:pPr lvl="1"/>
            <a:r>
              <a:rPr lang="el-GR" dirty="0" smtClean="0"/>
              <a:t>Διάρκεια έργου </a:t>
            </a:r>
            <a:r>
              <a:rPr lang="en-US" dirty="0" smtClean="0"/>
              <a:t>   </a:t>
            </a:r>
            <a:r>
              <a:rPr lang="el-GR" dirty="0" smtClean="0"/>
              <a:t>: </a:t>
            </a:r>
            <a:r>
              <a:rPr lang="en-US" dirty="0" smtClean="0"/>
              <a:t>14</a:t>
            </a:r>
            <a:r>
              <a:rPr lang="el-GR" dirty="0" smtClean="0"/>
              <a:t> μήνες </a:t>
            </a:r>
            <a:endParaRPr lang="en-US" dirty="0" smtClean="0"/>
          </a:p>
          <a:p>
            <a:pPr lvl="1"/>
            <a:r>
              <a:rPr lang="el-GR" dirty="0" smtClean="0"/>
              <a:t>Έναρξη : </a:t>
            </a:r>
            <a:r>
              <a:rPr lang="en-US" dirty="0" smtClean="0"/>
              <a:t>9</a:t>
            </a:r>
            <a:r>
              <a:rPr lang="el-GR" dirty="0" smtClean="0"/>
              <a:t>/20</a:t>
            </a:r>
            <a:r>
              <a:rPr lang="en-US" dirty="0" smtClean="0"/>
              <a:t>14</a:t>
            </a:r>
            <a:r>
              <a:rPr lang="el-GR" dirty="0" smtClean="0"/>
              <a:t>    Περάτωση :</a:t>
            </a:r>
            <a:r>
              <a:rPr lang="en-US" dirty="0" smtClean="0"/>
              <a:t>1</a:t>
            </a:r>
            <a:r>
              <a:rPr lang="el-GR" dirty="0" smtClean="0"/>
              <a:t>0/2</a:t>
            </a:r>
            <a:r>
              <a:rPr lang="en-US" dirty="0" smtClean="0"/>
              <a:t>015</a:t>
            </a:r>
            <a:endParaRPr lang="el-GR" dirty="0" smtClean="0"/>
          </a:p>
          <a:p>
            <a:pPr lvl="1"/>
            <a:r>
              <a:rPr lang="el-GR" dirty="0" smtClean="0"/>
              <a:t>Ανάδοχος </a:t>
            </a:r>
            <a:r>
              <a:rPr lang="en-US" dirty="0" smtClean="0"/>
              <a:t>            </a:t>
            </a:r>
            <a:r>
              <a:rPr lang="el-GR" dirty="0" smtClean="0"/>
              <a:t>: </a:t>
            </a:r>
            <a:r>
              <a:rPr lang="en-US" dirty="0" smtClean="0"/>
              <a:t>ALTEC &amp; QNR</a:t>
            </a:r>
            <a:r>
              <a:rPr lang="el-GR" dirty="0" smtClean="0"/>
              <a:t> &amp; </a:t>
            </a:r>
            <a:r>
              <a:rPr lang="en-US" dirty="0" smtClean="0"/>
              <a:t>OTIS</a:t>
            </a:r>
          </a:p>
          <a:p>
            <a:pPr lvl="1"/>
            <a:r>
              <a:rPr lang="el-GR" dirty="0" smtClean="0"/>
              <a:t>Προϋπολογισμός :</a:t>
            </a:r>
            <a:r>
              <a:rPr lang="en-US" dirty="0" smtClean="0"/>
              <a:t> </a:t>
            </a:r>
            <a:r>
              <a:rPr lang="el-GR" dirty="0" smtClean="0"/>
              <a:t>€ </a:t>
            </a:r>
            <a:r>
              <a:rPr lang="en-US" dirty="0" smtClean="0"/>
              <a:t>1.021.516,70</a:t>
            </a:r>
            <a:endParaRPr lang="el-GR" dirty="0" smtClean="0"/>
          </a:p>
          <a:p>
            <a:pPr lvl="1"/>
            <a:r>
              <a:rPr lang="el-GR" dirty="0" smtClean="0"/>
              <a:t>Ανθρωπομήνες </a:t>
            </a:r>
            <a:r>
              <a:rPr lang="en-US" dirty="0" smtClean="0"/>
              <a:t>   </a:t>
            </a:r>
            <a:r>
              <a:rPr lang="el-GR" dirty="0" smtClean="0"/>
              <a:t>: 128,3</a:t>
            </a: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ΕΜΑΠΠΣ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10" name="2 - Θέση περιεχομένου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4876800"/>
          </a:xfrm>
        </p:spPr>
        <p:txBody>
          <a:bodyPr/>
          <a:lstStyle/>
          <a:p>
            <a:pPr lvl="0"/>
            <a:r>
              <a:rPr lang="el-GR" b="1" dirty="0" smtClean="0"/>
              <a:t>Στόχοι-Οφέλη</a:t>
            </a:r>
          </a:p>
          <a:p>
            <a:pPr lvl="1">
              <a:defRPr/>
            </a:pPr>
            <a:r>
              <a:rPr lang="el-GR" dirty="0" smtClean="0"/>
              <a:t>Ενιαίο κεντρικό σύστημα Ασφάλισης με ε</a:t>
            </a:r>
            <a:r>
              <a:rPr lang="el-GR" sz="2400" dirty="0" smtClean="0"/>
              <a:t>νοποίηση στοιχείων των συστημάτων ασφάλισης των ΦΚΑ.</a:t>
            </a:r>
          </a:p>
          <a:p>
            <a:pPr lvl="1">
              <a:defRPr/>
            </a:pPr>
            <a:r>
              <a:rPr lang="el-GR" dirty="0" smtClean="0"/>
              <a:t>Επιτάχυνση απονομής συντάξεων διαδοχικής ασφάλισης ( χρήση στοιχείων άλλων ΦΚΑ)</a:t>
            </a:r>
          </a:p>
          <a:p>
            <a:pPr lvl="1">
              <a:defRPr/>
            </a:pPr>
            <a:r>
              <a:rPr lang="el-GR" dirty="0" smtClean="0"/>
              <a:t>Ανάπτυξη συστήματος Απονομής (Θεμελίωσης και Υπολογισμού Συντάξεων) και διασύνδεσή του με το ΕΣΕΠΣ ( Ενιαίο Σύστημα Ελέγχου κ Πληρωμών Συντάξεων)</a:t>
            </a:r>
          </a:p>
          <a:p>
            <a:pPr lvl="1">
              <a:defRPr/>
            </a:pPr>
            <a:r>
              <a:rPr lang="el-GR" dirty="0" smtClean="0"/>
              <a:t>Πληροφόρηση Πολίτη (ΕΑΛΑ, ΑΙ, ΑΕ), ΦΚΑ (Στοιχεία Διαδοχικής κ Απονομή), Κεντρικής διοίκησης (Στατιστικά) κ άλλοι Φορείς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ΕΜΑΠΠΣ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10" name="2 - Θέση περιεχομένου"/>
          <p:cNvSpPr>
            <a:spLocks noGrp="1"/>
          </p:cNvSpPr>
          <p:nvPr>
            <p:ph idx="1"/>
          </p:nvPr>
        </p:nvSpPr>
        <p:spPr>
          <a:xfrm>
            <a:off x="762000" y="914400"/>
            <a:ext cx="8001000" cy="4800600"/>
          </a:xfrm>
        </p:spPr>
        <p:txBody>
          <a:bodyPr/>
          <a:lstStyle/>
          <a:p>
            <a:pPr lvl="0"/>
            <a:r>
              <a:rPr lang="el-GR" b="1" dirty="0" smtClean="0"/>
              <a:t>Συνεργαζόμενα Έργα ΗΔΙΚΑ</a:t>
            </a:r>
          </a:p>
          <a:p>
            <a:pPr lvl="0">
              <a:buNone/>
            </a:pPr>
            <a:endParaRPr lang="el-GR" sz="1000" dirty="0" smtClean="0"/>
          </a:p>
          <a:p>
            <a:pPr lvl="1">
              <a:defRPr/>
            </a:pPr>
            <a:r>
              <a:rPr lang="el-GR" dirty="0" smtClean="0"/>
              <a:t>ΑΜΚΑ Εθνικό Μητρώο Ασφαλισμένων</a:t>
            </a:r>
          </a:p>
          <a:p>
            <a:pPr lvl="1">
              <a:buNone/>
              <a:defRPr/>
            </a:pPr>
            <a:endParaRPr lang="el-GR" sz="1000" dirty="0" smtClean="0"/>
          </a:p>
          <a:p>
            <a:pPr lvl="1">
              <a:defRPr/>
            </a:pPr>
            <a:r>
              <a:rPr lang="el-GR" dirty="0" smtClean="0"/>
              <a:t>ΕΣΕΠΣ ( ΗΛΙΟΣ ) Ενιαίο Σύστημα Ελέγχου και Πληρωμών Συντάξεων (1</a:t>
            </a:r>
            <a:r>
              <a:rPr lang="el-GR" baseline="30000" dirty="0" smtClean="0"/>
              <a:t>ος</a:t>
            </a:r>
            <a:r>
              <a:rPr lang="el-GR" dirty="0" smtClean="0"/>
              <a:t>  2013 ) </a:t>
            </a:r>
          </a:p>
          <a:p>
            <a:pPr lvl="1">
              <a:buNone/>
              <a:defRPr/>
            </a:pPr>
            <a:endParaRPr lang="el-GR" sz="1000" dirty="0" smtClean="0"/>
          </a:p>
          <a:p>
            <a:pPr lvl="1">
              <a:defRPr/>
            </a:pPr>
            <a:r>
              <a:rPr lang="el-GR" dirty="0" smtClean="0"/>
              <a:t>ΑΣΦΑΛΙΣΤΙΚΗ ΙΚΑΝΟΤΗΤΑ (ΑΤΛΑΣ) Εθνικό Μητρώο Δικαιούχων Περίθαλψης (6</a:t>
            </a:r>
            <a:r>
              <a:rPr lang="el-GR" baseline="30000" dirty="0" smtClean="0"/>
              <a:t>ος</a:t>
            </a:r>
            <a:r>
              <a:rPr lang="el-GR" dirty="0" smtClean="0"/>
              <a:t>  2014)</a:t>
            </a:r>
          </a:p>
          <a:p>
            <a:pPr lvl="1">
              <a:defRPr/>
            </a:pPr>
            <a:endParaRPr lang="el-GR" sz="1000" dirty="0" smtClean="0"/>
          </a:p>
          <a:p>
            <a:pPr lvl="1">
              <a:defRPr/>
            </a:pPr>
            <a:r>
              <a:rPr lang="el-GR" dirty="0" smtClean="0"/>
              <a:t>ΣΥΜΨΗΦΙΣΜΟΣ ΟΦΕΙΛΩΝ ΑΣΦΑΛΙΣΤΙΚΩΝ ΕΙΣΦΟΡΩΝ Εφαρμογή για Δ.Ο.Υ (</a:t>
            </a:r>
            <a:r>
              <a:rPr lang="el-GR" dirty="0" err="1" smtClean="0"/>
              <a:t>Υπ.Οικονομικών</a:t>
            </a:r>
            <a:r>
              <a:rPr lang="el-GR" dirty="0" smtClean="0"/>
              <a:t>)</a:t>
            </a:r>
            <a:r>
              <a:rPr lang="en-US" dirty="0" smtClean="0"/>
              <a:t> </a:t>
            </a:r>
            <a:endParaRPr lang="el-GR" dirty="0" smtClean="0"/>
          </a:p>
          <a:p>
            <a:pPr lvl="1">
              <a:buNone/>
              <a:defRPr/>
            </a:pPr>
            <a:r>
              <a:rPr lang="el-GR" dirty="0" smtClean="0"/>
              <a:t>   (12</a:t>
            </a:r>
            <a:r>
              <a:rPr lang="el-GR" baseline="30000" dirty="0" smtClean="0"/>
              <a:t>ος</a:t>
            </a:r>
            <a:r>
              <a:rPr lang="el-GR" dirty="0" smtClean="0"/>
              <a:t> 2014) κ Διασταυρώσεις άλλων Φορέων</a:t>
            </a:r>
          </a:p>
          <a:p>
            <a:pPr lvl="2">
              <a:buClr>
                <a:schemeClr val="bg2">
                  <a:lumMod val="90000"/>
                </a:schemeClr>
              </a:buClr>
              <a:buNone/>
              <a:defRPr/>
            </a:pPr>
            <a:r>
              <a:rPr lang="el-GR" dirty="0" smtClean="0"/>
              <a:t>   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ΕΜΑΠΠΣ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10" name="2 - Θέση περιεχομένου"/>
          <p:cNvSpPr>
            <a:spLocks noGrp="1"/>
          </p:cNvSpPr>
          <p:nvPr>
            <p:ph idx="1"/>
          </p:nvPr>
        </p:nvSpPr>
        <p:spPr>
          <a:xfrm>
            <a:off x="762000" y="990600"/>
            <a:ext cx="7772400" cy="4648200"/>
          </a:xfrm>
        </p:spPr>
        <p:txBody>
          <a:bodyPr/>
          <a:lstStyle/>
          <a:p>
            <a:pPr lvl="0"/>
            <a:r>
              <a:rPr lang="el-GR" b="1" dirty="0" smtClean="0"/>
              <a:t>Υποσυστήματα Έργου</a:t>
            </a:r>
          </a:p>
          <a:p>
            <a:pPr lvl="0">
              <a:buNone/>
            </a:pPr>
            <a:endParaRPr lang="el-GR" sz="1000" dirty="0" smtClean="0"/>
          </a:p>
          <a:p>
            <a:pPr lvl="1">
              <a:defRPr/>
            </a:pPr>
            <a:r>
              <a:rPr lang="el-GR" dirty="0" smtClean="0"/>
              <a:t>Α) ΕΝΟΤΗΤΑ ΑΣΦΑΛΙΣΗΣ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r>
              <a:rPr lang="el-GR" dirty="0" smtClean="0"/>
              <a:t>1. Ενιαίος Ατομικός Λογαριασμός Ασφάλισης </a:t>
            </a:r>
          </a:p>
          <a:p>
            <a:pPr lvl="2">
              <a:buClr>
                <a:schemeClr val="bg2">
                  <a:lumMod val="90000"/>
                </a:schemeClr>
              </a:buClr>
              <a:buNone/>
              <a:defRPr/>
            </a:pPr>
            <a:r>
              <a:rPr lang="el-GR" dirty="0" smtClean="0"/>
              <a:t>   και Ασφαλιστική Ικανότητα *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r>
              <a:rPr lang="el-GR" dirty="0" smtClean="0"/>
              <a:t>2. Μητρώο Εργοδοτών και Ασφαλιστική Ενημερότητα</a:t>
            </a:r>
          </a:p>
          <a:p>
            <a:pPr lvl="2">
              <a:buClr>
                <a:schemeClr val="bg2">
                  <a:lumMod val="90000"/>
                </a:schemeClr>
              </a:buClr>
              <a:buNone/>
              <a:defRPr/>
            </a:pPr>
            <a:endParaRPr lang="el-GR" sz="1000" dirty="0" smtClean="0"/>
          </a:p>
          <a:p>
            <a:pPr lvl="1">
              <a:defRPr/>
            </a:pPr>
            <a:r>
              <a:rPr lang="el-GR" dirty="0" smtClean="0"/>
              <a:t>Β) ΕΝΟΤΗΤΑ ΣΥΝΤΑΞΕΩΝ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r>
              <a:rPr lang="el-GR" dirty="0" smtClean="0"/>
              <a:t>1. Απονομή Σύνταξης </a:t>
            </a:r>
            <a:r>
              <a:rPr lang="en-US" dirty="0" smtClean="0"/>
              <a:t>(</a:t>
            </a:r>
            <a:r>
              <a:rPr lang="el-GR" dirty="0" smtClean="0"/>
              <a:t>Θεμελίωση και Υπολογισμός) 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r>
              <a:rPr lang="el-GR" dirty="0" smtClean="0"/>
              <a:t>2. Ενιαίο Σύστημα Ελέγχου κ Πληρωμών Συντάξεων (προσθήκες) *     </a:t>
            </a:r>
            <a:r>
              <a:rPr lang="el-GR" sz="1600" b="1" i="1" dirty="0" smtClean="0"/>
              <a:t>* ΗΔΙΚΑ</a:t>
            </a:r>
          </a:p>
          <a:p>
            <a:pPr lvl="2">
              <a:buClr>
                <a:schemeClr val="bg2">
                  <a:lumMod val="90000"/>
                </a:schemeClr>
              </a:buClr>
              <a:buNone/>
              <a:defRPr/>
            </a:pPr>
            <a:r>
              <a:rPr lang="el-GR" dirty="0" smtClean="0"/>
              <a:t>   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ΕΜΑΠΠΣ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10" name="2 - Θέση περιεχομένου"/>
          <p:cNvSpPr>
            <a:spLocks noGrp="1"/>
          </p:cNvSpPr>
          <p:nvPr>
            <p:ph idx="1"/>
          </p:nvPr>
        </p:nvSpPr>
        <p:spPr>
          <a:xfrm>
            <a:off x="762000" y="914400"/>
            <a:ext cx="7772400" cy="4495800"/>
          </a:xfrm>
        </p:spPr>
        <p:txBody>
          <a:bodyPr/>
          <a:lstStyle/>
          <a:p>
            <a:r>
              <a:rPr lang="el-GR" dirty="0" smtClean="0"/>
              <a:t>Α) ΕΝΟΤΗΤΑ ΑΣΦΑΛΙΣΗΣ </a:t>
            </a:r>
          </a:p>
          <a:p>
            <a:pPr lvl="1">
              <a:defRPr/>
            </a:pPr>
            <a:r>
              <a:rPr lang="el-GR" b="1" dirty="0" smtClean="0"/>
              <a:t>1.Ενιαίος Ατομικός Λογαριασμός Ασφάλισης                     		</a:t>
            </a:r>
            <a:r>
              <a:rPr lang="el-GR" dirty="0" smtClean="0"/>
              <a:t>( βήματα υλοποίησης)</a:t>
            </a:r>
          </a:p>
          <a:p>
            <a:pPr lvl="1">
              <a:buNone/>
              <a:defRPr/>
            </a:pPr>
            <a:endParaRPr lang="el-GR" sz="1000" dirty="0" smtClean="0"/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r>
              <a:rPr lang="el-GR" dirty="0" smtClean="0"/>
              <a:t>Απογραφή κατάστασης ΦΚΑ ( Δομή τηρούμενων στοιχείων Μητρώου κ Ασφάλισης,</a:t>
            </a:r>
            <a:r>
              <a:rPr lang="en-US" dirty="0" smtClean="0"/>
              <a:t> </a:t>
            </a:r>
            <a:r>
              <a:rPr lang="el-GR" dirty="0" smtClean="0"/>
              <a:t>Ειδικά θέματα) 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r>
              <a:rPr lang="el-GR" dirty="0" smtClean="0"/>
              <a:t>Μελέτη – Σχεδιασμός ενιαίας δομής 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r>
              <a:rPr lang="el-GR" dirty="0" smtClean="0"/>
              <a:t>Υλοποίηση Μηχανισμού ενημέρωσης ( Αρχική τροφοδότηση και συγχρονισμός με νέα στοιχεία και μεταβολές σε μηνιαία βάση)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r>
              <a:rPr lang="el-GR" dirty="0" smtClean="0"/>
              <a:t>Έλεγχος στοιχείων, ΑΜΚΑ-ΑΦΜ, Λειτουργία για πολίτες 12</a:t>
            </a:r>
            <a:r>
              <a:rPr lang="el-GR" baseline="30000" dirty="0" smtClean="0"/>
              <a:t>ος</a:t>
            </a:r>
            <a:r>
              <a:rPr lang="el-GR" dirty="0" smtClean="0"/>
              <a:t> 2014, με εφαρμογή καταγραφής ερωτημάτων (Επικοινωνία)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buNone/>
              <a:defRPr/>
            </a:pPr>
            <a:r>
              <a:rPr lang="el-GR" dirty="0" smtClean="0"/>
              <a:t>   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ΕΜΑΠΠΣ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10" name="2 - Θέση περιεχομένου"/>
          <p:cNvSpPr>
            <a:spLocks noGrp="1"/>
          </p:cNvSpPr>
          <p:nvPr>
            <p:ph idx="1"/>
          </p:nvPr>
        </p:nvSpPr>
        <p:spPr>
          <a:xfrm>
            <a:off x="762000" y="838200"/>
            <a:ext cx="7772400" cy="4800600"/>
          </a:xfrm>
        </p:spPr>
        <p:txBody>
          <a:bodyPr/>
          <a:lstStyle/>
          <a:p>
            <a:r>
              <a:rPr lang="el-GR" dirty="0" smtClean="0"/>
              <a:t>Α) ΕΝΟΤΗΤΑ ΑΣΦΑΛΙΣΗΣ</a:t>
            </a:r>
          </a:p>
          <a:p>
            <a:pPr lvl="1">
              <a:defRPr/>
            </a:pPr>
            <a:r>
              <a:rPr lang="el-GR" b="1" dirty="0" smtClean="0"/>
              <a:t>1. Ενιαίος Ατομικός Λογαριασμός Ασφάλισης</a:t>
            </a:r>
          </a:p>
          <a:p>
            <a:pPr lvl="2">
              <a:buClr>
                <a:schemeClr val="bg2">
                  <a:lumMod val="90000"/>
                </a:schemeClr>
              </a:buClr>
              <a:buNone/>
              <a:defRPr/>
            </a:pPr>
            <a:r>
              <a:rPr lang="el-GR" dirty="0" smtClean="0"/>
              <a:t>	</a:t>
            </a:r>
          </a:p>
          <a:p>
            <a:pPr lvl="2">
              <a:buClr>
                <a:schemeClr val="bg2">
                  <a:lumMod val="90000"/>
                </a:schemeClr>
              </a:buClr>
              <a:buNone/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buNone/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buNone/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buNone/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buNone/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buNone/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buNone/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buNone/>
              <a:defRPr/>
            </a:pPr>
            <a:endParaRPr lang="el-GR" sz="1000" dirty="0" smtClean="0"/>
          </a:p>
          <a:p>
            <a:pPr lvl="2">
              <a:buClr>
                <a:schemeClr val="bg2">
                  <a:lumMod val="90000"/>
                </a:schemeClr>
              </a:buClr>
              <a:buNone/>
              <a:defRPr/>
            </a:pPr>
            <a:r>
              <a:rPr lang="el-GR" dirty="0" smtClean="0"/>
              <a:t>Εκτυπώσεις πολιτών : </a:t>
            </a:r>
            <a:r>
              <a:rPr lang="el-GR" b="1" dirty="0" smtClean="0"/>
              <a:t>868.844</a:t>
            </a:r>
            <a:r>
              <a:rPr lang="el-GR" dirty="0" smtClean="0"/>
              <a:t>  (έως 3/2016)</a:t>
            </a:r>
          </a:p>
          <a:p>
            <a:pPr lvl="2">
              <a:buClr>
                <a:schemeClr val="bg2">
                  <a:lumMod val="90000"/>
                </a:schemeClr>
              </a:buClr>
              <a:buNone/>
              <a:defRPr/>
            </a:pPr>
            <a:r>
              <a:rPr lang="el-GR" dirty="0" smtClean="0"/>
              <a:t>Αιτήματα :</a:t>
            </a:r>
            <a:r>
              <a:rPr lang="el-GR" b="1" dirty="0" smtClean="0"/>
              <a:t>16.226</a:t>
            </a:r>
            <a:r>
              <a:rPr lang="el-GR" dirty="0" smtClean="0"/>
              <a:t>    Απαντήσεις : </a:t>
            </a:r>
            <a:r>
              <a:rPr lang="el-GR" b="1" dirty="0" smtClean="0"/>
              <a:t>14.518</a:t>
            </a:r>
          </a:p>
          <a:p>
            <a:pPr lvl="2">
              <a:buClr>
                <a:schemeClr val="bg2">
                  <a:lumMod val="90000"/>
                </a:schemeClr>
              </a:buClr>
              <a:buNone/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buNone/>
              <a:defRPr/>
            </a:pPr>
            <a:endParaRPr lang="el-GR" dirty="0" smtClean="0"/>
          </a:p>
        </p:txBody>
      </p:sp>
      <p:graphicFrame>
        <p:nvGraphicFramePr>
          <p:cNvPr id="7" name="6 - Πίνακας"/>
          <p:cNvGraphicFramePr>
            <a:graphicFrameLocks noGrp="1"/>
          </p:cNvGraphicFramePr>
          <p:nvPr/>
        </p:nvGraphicFramePr>
        <p:xfrm>
          <a:off x="1905000" y="1752600"/>
          <a:ext cx="4724401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345"/>
                <a:gridCol w="2915056"/>
              </a:tblGrid>
              <a:tr h="406400">
                <a:tc>
                  <a:txBody>
                    <a:bodyPr/>
                    <a:lstStyle/>
                    <a:p>
                      <a:r>
                        <a:rPr lang="el-GR" sz="1800" b="1" dirty="0" smtClean="0"/>
                        <a:t>ΦΟΡΕΑΣ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800" b="1" dirty="0" smtClean="0"/>
                        <a:t>ΕΓΓΡΑΦΕΣ</a:t>
                      </a:r>
                      <a:endParaRPr lang="el-GR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dirty="0" smtClean="0"/>
                        <a:t>IKA-ETAM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800" dirty="0" smtClean="0"/>
                        <a:t>    619.844.000</a:t>
                      </a:r>
                      <a:endParaRPr lang="el-GR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l-GR" dirty="0" smtClean="0"/>
                        <a:t>ΟΓΑ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800" dirty="0" smtClean="0"/>
                        <a:t>    310.105.260</a:t>
                      </a:r>
                      <a:endParaRPr lang="el-GR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l-GR" dirty="0" smtClean="0"/>
                        <a:t>ΟΑΕΕ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800" dirty="0" smtClean="0"/>
                        <a:t>    211.490.981</a:t>
                      </a:r>
                      <a:endParaRPr lang="el-GR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l-GR" dirty="0" smtClean="0"/>
                        <a:t>ΕΤΑΑ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800" dirty="0" smtClean="0"/>
                        <a:t>      18.000.100</a:t>
                      </a:r>
                      <a:endParaRPr lang="el-GR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l-GR" dirty="0" smtClean="0"/>
                        <a:t>ΕΤΑΠ-ΜΜΕ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800" dirty="0" smtClean="0"/>
                        <a:t>        4.183.536</a:t>
                      </a:r>
                      <a:endParaRPr lang="el-GR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l-GR" sz="2000" b="1" dirty="0" smtClean="0">
                          <a:solidFill>
                            <a:schemeClr val="tx1"/>
                          </a:solidFill>
                        </a:rPr>
                        <a:t>Σύνολο</a:t>
                      </a:r>
                      <a:endParaRPr lang="el-GR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2000" b="1" dirty="0" smtClean="0">
                          <a:solidFill>
                            <a:schemeClr val="tx1"/>
                          </a:solidFill>
                        </a:rPr>
                        <a:t>1.163.623.877</a:t>
                      </a:r>
                      <a:endParaRPr lang="el-GR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ΕΜΑΠΠΣ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10" name="2 - Θέση περιεχομένου"/>
          <p:cNvSpPr>
            <a:spLocks noGrp="1"/>
          </p:cNvSpPr>
          <p:nvPr>
            <p:ph idx="1"/>
          </p:nvPr>
        </p:nvSpPr>
        <p:spPr>
          <a:xfrm>
            <a:off x="762000" y="1295400"/>
            <a:ext cx="7772400" cy="4114800"/>
          </a:xfrm>
        </p:spPr>
        <p:txBody>
          <a:bodyPr/>
          <a:lstStyle/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buNone/>
              <a:defRPr/>
            </a:pPr>
            <a:r>
              <a:rPr lang="el-GR" dirty="0" smtClean="0"/>
              <a:t>   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914399"/>
            <a:ext cx="8534400" cy="5740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ΕΜΑΠΠΣ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10" name="2 - Θέση περιεχομένου"/>
          <p:cNvSpPr>
            <a:spLocks noGrp="1"/>
          </p:cNvSpPr>
          <p:nvPr>
            <p:ph idx="1"/>
          </p:nvPr>
        </p:nvSpPr>
        <p:spPr>
          <a:xfrm>
            <a:off x="762000" y="1295400"/>
            <a:ext cx="7772400" cy="4114800"/>
          </a:xfrm>
        </p:spPr>
        <p:txBody>
          <a:bodyPr/>
          <a:lstStyle/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buNone/>
              <a:defRPr/>
            </a:pPr>
            <a:r>
              <a:rPr lang="el-GR" dirty="0" smtClean="0"/>
              <a:t>   </a:t>
            </a:r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  <a:p>
            <a:pPr lvl="2">
              <a:buClr>
                <a:schemeClr val="bg2">
                  <a:lumMod val="90000"/>
                </a:schemeClr>
              </a:buClr>
              <a:defRPr/>
            </a:pPr>
            <a:endParaRPr lang="el-GR" dirty="0" smtClean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844889"/>
            <a:ext cx="7162800" cy="58239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ln>
          <a:solidFill>
            <a:schemeClr val="bg1"/>
          </a:solidFill>
        </a:ln>
      </a:spPr>
      <a:bodyPr/>
      <a:lstStyle>
        <a:defPPr marL="666750" marR="0" indent="-557213" algn="just" defTabSz="914400" rtl="0" eaLnBrk="0" fontAlgn="base" latinLnBrk="0" hangingPunct="0">
          <a:lnSpc>
            <a:spcPct val="80000"/>
          </a:lnSpc>
          <a:spcBef>
            <a:spcPts val="400"/>
          </a:spcBef>
          <a:spcAft>
            <a:spcPts val="600"/>
          </a:spcAft>
          <a:buClr>
            <a:schemeClr val="accent1"/>
          </a:buClr>
          <a:buSzPct val="68000"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14241</TotalTime>
  <Words>587</Words>
  <Application>Microsoft Office PowerPoint</Application>
  <PresentationFormat>On-screen Show (4:3)</PresentationFormat>
  <Paragraphs>174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Calibri</vt:lpstr>
      <vt:lpstr>Lucida Sans Unicode</vt:lpstr>
      <vt:lpstr>黑体</vt:lpstr>
      <vt:lpstr>Symbol</vt:lpstr>
      <vt:lpstr>Tahoma</vt:lpstr>
      <vt:lpstr>Verdana</vt:lpstr>
      <vt:lpstr>Wingdings 2</vt:lpstr>
      <vt:lpstr>Wingdings 3</vt:lpstr>
      <vt:lpstr>Συγκέντρωση</vt:lpstr>
      <vt:lpstr>PowerPoint Presentation</vt:lpstr>
      <vt:lpstr>ΕΜΑΠΠΣ</vt:lpstr>
      <vt:lpstr>ΕΜΑΠΠΣ</vt:lpstr>
      <vt:lpstr>ΕΜΑΠΠΣ</vt:lpstr>
      <vt:lpstr>ΕΜΑΠΠΣ</vt:lpstr>
      <vt:lpstr>ΕΜΑΠΠΣ</vt:lpstr>
      <vt:lpstr>ΕΜΑΠΠΣ</vt:lpstr>
      <vt:lpstr>ΕΜΑΠΠΣ</vt:lpstr>
      <vt:lpstr>ΕΜΑΠΠΣ</vt:lpstr>
      <vt:lpstr>ΕΜΑΠΠΣ</vt:lpstr>
      <vt:lpstr>ΕΜΑΠΠΣ</vt:lpstr>
      <vt:lpstr>ΕΜΑΠΠΣ</vt:lpstr>
      <vt:lpstr>ΕΜΑΠΠΣ</vt:lpstr>
      <vt:lpstr>ΕΜΑΠΠΣ</vt:lpstr>
      <vt:lpstr>ΕΜΑΠΠΣ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user</dc:creator>
  <cp:lastModifiedBy>Tassos Tagaris</cp:lastModifiedBy>
  <cp:revision>1459</cp:revision>
  <dcterms:created xsi:type="dcterms:W3CDTF">2010-09-28T07:03:37Z</dcterms:created>
  <dcterms:modified xsi:type="dcterms:W3CDTF">2016-04-03T19:55:07Z</dcterms:modified>
</cp:coreProperties>
</file>